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72" r:id="rId2"/>
    <p:sldId id="256" r:id="rId3"/>
    <p:sldId id="257" r:id="rId4"/>
    <p:sldId id="271" r:id="rId5"/>
    <p:sldId id="261" r:id="rId6"/>
    <p:sldId id="258" r:id="rId7"/>
    <p:sldId id="259" r:id="rId8"/>
    <p:sldId id="260" r:id="rId9"/>
    <p:sldId id="262" r:id="rId10"/>
    <p:sldId id="263" r:id="rId11"/>
    <p:sldId id="264" r:id="rId12"/>
    <p:sldId id="265" r:id="rId13"/>
    <p:sldId id="266" r:id="rId14"/>
    <p:sldId id="267" r:id="rId15"/>
    <p:sldId id="268" r:id="rId16"/>
    <p:sldId id="269" r:id="rId17"/>
    <p:sldId id="27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62" y="-31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429AB6-F748-456C-BD4E-2FF8070ECCB1}" type="datetimeFigureOut">
              <a:rPr lang="en-US" smtClean="0"/>
              <a:t>5/2/2018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EC49F1-99B3-4FEB-AEC5-820CA28C5903}"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Students with intellectual disabilities find it hard to learn in class. Most of these</a:t>
            </a:r>
            <a:r>
              <a:rPr lang="en-US" baseline="0" dirty="0" smtClean="0"/>
              <a:t> students cannot finish their assignment in time. Also, these students fail assignment given to them by teachers. Likewise, these student show low participation in group tasks</a:t>
            </a:r>
            <a:endParaRPr lang="en-US" dirty="0"/>
          </a:p>
        </p:txBody>
      </p:sp>
      <p:sp>
        <p:nvSpPr>
          <p:cNvPr id="4" name="Slide Number Placeholder 3"/>
          <p:cNvSpPr>
            <a:spLocks noGrp="1"/>
          </p:cNvSpPr>
          <p:nvPr>
            <p:ph type="sldNum" sz="quarter" idx="10"/>
          </p:nvPr>
        </p:nvSpPr>
        <p:spPr/>
        <p:txBody>
          <a:bodyPr/>
          <a:lstStyle/>
          <a:p>
            <a:fld id="{F2EC49F1-99B3-4FEB-AEC5-820CA28C5903}" type="slidenum">
              <a:rPr lang="en-US" smtClean="0"/>
              <a:t>4</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Learning disability is mainly attributed to genetically factors inherited from the parents. Sometimes, the student may develop learning disabilities through brain damage </a:t>
            </a:r>
            <a:endParaRPr lang="en-US" dirty="0"/>
          </a:p>
        </p:txBody>
      </p:sp>
      <p:sp>
        <p:nvSpPr>
          <p:cNvPr id="4" name="Slide Number Placeholder 3"/>
          <p:cNvSpPr>
            <a:spLocks noGrp="1"/>
          </p:cNvSpPr>
          <p:nvPr>
            <p:ph type="sldNum" sz="quarter" idx="10"/>
          </p:nvPr>
        </p:nvSpPr>
        <p:spPr/>
        <p:txBody>
          <a:bodyPr/>
          <a:lstStyle/>
          <a:p>
            <a:fld id="{F2EC49F1-99B3-4FEB-AEC5-820CA28C5903}" type="slidenum">
              <a:rPr lang="en-US" smtClean="0"/>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Emotional disabilities and behavioral disabilities are indicated through the following actions among the students. Most of them have low self esteem which is seen through lack of abilty to interact with others. Also, most of them show</a:t>
            </a:r>
            <a:r>
              <a:rPr lang="en-US" baseline="0" dirty="0" smtClean="0"/>
              <a:t> low performance in class because of failure to learn from others </a:t>
            </a:r>
            <a:endParaRPr lang="en-US" dirty="0"/>
          </a:p>
        </p:txBody>
      </p:sp>
      <p:sp>
        <p:nvSpPr>
          <p:cNvPr id="4" name="Slide Number Placeholder 3"/>
          <p:cNvSpPr>
            <a:spLocks noGrp="1"/>
          </p:cNvSpPr>
          <p:nvPr>
            <p:ph type="sldNum" sz="quarter" idx="10"/>
          </p:nvPr>
        </p:nvSpPr>
        <p:spPr/>
        <p:txBody>
          <a:bodyPr/>
          <a:lstStyle/>
          <a:p>
            <a:fld id="{F2EC49F1-99B3-4FEB-AEC5-820CA28C5903}" type="slidenum">
              <a:rPr lang="en-US" smtClean="0"/>
              <a:t>9</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Autism</a:t>
            </a:r>
            <a:r>
              <a:rPr lang="en-US" baseline="0" dirty="0" smtClean="0"/>
              <a:t> problem is seen through the following among the students. For instance, majority of them have learning difficulties as well as depressions. Also, such students have attention deficit with signs of epilepsy</a:t>
            </a:r>
            <a:endParaRPr lang="en-US" dirty="0"/>
          </a:p>
        </p:txBody>
      </p:sp>
      <p:sp>
        <p:nvSpPr>
          <p:cNvPr id="4" name="Slide Number Placeholder 3"/>
          <p:cNvSpPr>
            <a:spLocks noGrp="1"/>
          </p:cNvSpPr>
          <p:nvPr>
            <p:ph type="sldNum" sz="quarter" idx="10"/>
          </p:nvPr>
        </p:nvSpPr>
        <p:spPr/>
        <p:txBody>
          <a:bodyPr/>
          <a:lstStyle/>
          <a:p>
            <a:fld id="{F2EC49F1-99B3-4FEB-AEC5-820CA28C5903}" type="slidenum">
              <a:rPr lang="en-US" smtClean="0"/>
              <a:t>16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1FE9181-8376-4ADF-8ADC-CE1748854107}" type="datetimeFigureOut">
              <a:rPr lang="en-US" smtClean="0"/>
              <a:t>5/2/2018</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31BC11D-223A-42FD-BA59-A15D8B7239A4}"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1FE9181-8376-4ADF-8ADC-CE1748854107}" type="datetimeFigureOut">
              <a:rPr lang="en-US" smtClean="0"/>
              <a:t>5/2/2018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931BC11D-223A-42FD-BA59-A15D8B7239A4}" type="slidenum">
              <a:rPr lang="en-US" smtClean="0"/>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1FE9181-8376-4ADF-8ADC-CE1748854107}" type="datetimeFigureOut">
              <a:rPr lang="en-US" smtClean="0"/>
              <a:t>5/2/2018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931BC11D-223A-42FD-BA59-A15D8B7239A4}"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1FE9181-8376-4ADF-8ADC-CE1748854107}" type="datetimeFigureOut">
              <a:rPr lang="en-US" smtClean="0"/>
              <a:t>5/2/2018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931BC11D-223A-42FD-BA59-A15D8B7239A4}" type="slidenum">
              <a:rPr lang="en-US" smtClean="0"/>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1FE9181-8376-4ADF-8ADC-CE1748854107}" type="datetimeFigureOut">
              <a:rPr lang="en-US" smtClean="0"/>
              <a:t>5/2/2018</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931BC11D-223A-42FD-BA59-A15D8B7239A4}"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1FE9181-8376-4ADF-8ADC-CE1748854107}" type="datetimeFigureOut">
              <a:rPr lang="en-US" smtClean="0"/>
              <a:t>5/2/2018</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931BC11D-223A-42FD-BA59-A15D8B7239A4}" type="slidenum">
              <a:rPr lang="en-US" smtClean="0"/>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1FE9181-8376-4ADF-8ADC-CE1748854107}" type="datetimeFigureOut">
              <a:rPr lang="en-US" smtClean="0"/>
              <a:t>5/2/2018</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931BC11D-223A-42FD-BA59-A15D8B7239A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1FE9181-8376-4ADF-8ADC-CE1748854107}" type="datetimeFigureOut">
              <a:rPr lang="en-US" smtClean="0"/>
              <a:t>5/2/2018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931BC11D-223A-42FD-BA59-A15D8B7239A4}"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1FE9181-8376-4ADF-8ADC-CE1748854107}" type="datetimeFigureOut">
              <a:rPr lang="en-US" smtClean="0"/>
              <a:t>5/2/2018</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31BC11D-223A-42FD-BA59-A15D8B7239A4}"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1FE9181-8376-4ADF-8ADC-CE1748854107}" type="datetimeFigureOut">
              <a:rPr lang="en-US" smtClean="0"/>
              <a:t>5/2/2018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931BC11D-223A-42FD-BA59-A15D8B7239A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1FE9181-8376-4ADF-8ADC-CE1748854107}" type="datetimeFigureOut">
              <a:rPr lang="en-US" smtClean="0"/>
              <a:t>5/2/2018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931BC11D-223A-42FD-BA59-A15D8B7239A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1FE9181-8376-4ADF-8ADC-CE1748854107}" type="datetimeFigureOut">
              <a:rPr lang="en-US" smtClean="0"/>
              <a:t>5/2/2018</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31BC11D-223A-42FD-BA59-A15D8B7239A4}"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Development Milestone</a:t>
            </a:r>
            <a:r>
              <a:rPr lang="en-US" dirty="0" smtClean="0"/>
              <a:t>s</a:t>
            </a:r>
            <a:endParaRPr lang="en-US" dirty="0"/>
          </a:p>
        </p:txBody>
      </p:sp>
      <p:sp>
        <p:nvSpPr>
          <p:cNvPr id="3" name="Subtitle 2"/>
          <p:cNvSpPr>
            <a:spLocks noGrp="1"/>
          </p:cNvSpPr>
          <p:nvPr>
            <p:ph type="subTitle" idx="1"/>
          </p:nvPr>
        </p:nvSpPr>
        <p:spPr/>
        <p:txBody>
          <a:bodyPr>
            <a:normAutofit fontScale="92500" lnSpcReduction="20000"/>
          </a:bodyPr>
          <a:lstStyle/>
          <a:p>
            <a:pPr algn="ctr"/>
            <a:r>
              <a:rPr lang="en-US" dirty="0" smtClean="0">
                <a:solidFill>
                  <a:schemeClr val="tx1"/>
                </a:solidFill>
                <a:latin typeface="Times New Roman" pitchFamily="18" charset="0"/>
                <a:cs typeface="Times New Roman" pitchFamily="18" charset="0"/>
              </a:rPr>
              <a:t>Name</a:t>
            </a:r>
          </a:p>
          <a:p>
            <a:pPr algn="ctr"/>
            <a:r>
              <a:rPr lang="en-US" dirty="0" smtClean="0">
                <a:solidFill>
                  <a:schemeClr val="tx1"/>
                </a:solidFill>
                <a:latin typeface="Times New Roman" pitchFamily="18" charset="0"/>
                <a:cs typeface="Times New Roman" pitchFamily="18" charset="0"/>
              </a:rPr>
              <a:t>Institutional Affiliation</a:t>
            </a:r>
          </a:p>
          <a:p>
            <a:pPr algn="ctr"/>
            <a:r>
              <a:rPr lang="en-US" dirty="0" smtClean="0">
                <a:solidFill>
                  <a:schemeClr val="tx1"/>
                </a:solidFill>
                <a:latin typeface="Times New Roman" pitchFamily="18" charset="0"/>
                <a:cs typeface="Times New Roman" pitchFamily="18" charset="0"/>
              </a:rPr>
              <a:t>Date</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142999"/>
          </a:xfrm>
        </p:spPr>
        <p:txBody>
          <a:bodyPr/>
          <a:lstStyle/>
          <a:p>
            <a:r>
              <a:rPr lang="en-US" dirty="0" smtClean="0">
                <a:latin typeface="Times New Roman" pitchFamily="18" charset="0"/>
                <a:cs typeface="Times New Roman" pitchFamily="18" charset="0"/>
              </a:rPr>
              <a:t>Development Milest</a:t>
            </a:r>
            <a:r>
              <a:rPr lang="en-US" dirty="0" smtClean="0"/>
              <a:t>ones</a:t>
            </a:r>
            <a:endParaRPr lang="en-US" dirty="0"/>
          </a:p>
        </p:txBody>
      </p:sp>
      <p:sp>
        <p:nvSpPr>
          <p:cNvPr id="3" name="Subtitle 2"/>
          <p:cNvSpPr>
            <a:spLocks noGrp="1"/>
          </p:cNvSpPr>
          <p:nvPr>
            <p:ph type="subTitle" idx="1"/>
          </p:nvPr>
        </p:nvSpPr>
        <p:spPr>
          <a:xfrm>
            <a:off x="1371600" y="1981200"/>
            <a:ext cx="7162800" cy="4876800"/>
          </a:xfrm>
        </p:spPr>
        <p:txBody>
          <a:bodyPr>
            <a:normAutofit/>
          </a:bodyPr>
          <a:lstStyle/>
          <a:p>
            <a:pPr algn="l">
              <a:buFont typeface="Arial" pitchFamily="34" charset="0"/>
              <a:buChar char="•"/>
            </a:pPr>
            <a:r>
              <a:rPr lang="en-US" dirty="0" smtClean="0">
                <a:solidFill>
                  <a:schemeClr val="tx1"/>
                </a:solidFill>
                <a:latin typeface="Times New Roman" pitchFamily="18" charset="0"/>
                <a:cs typeface="Times New Roman" pitchFamily="18" charset="0"/>
              </a:rPr>
              <a:t>Development milestone refers to functional skills exhibited by children at a particular age level. </a:t>
            </a:r>
          </a:p>
          <a:p>
            <a:pPr algn="l">
              <a:buFont typeface="Arial" pitchFamily="34" charset="0"/>
              <a:buChar char="•"/>
            </a:pPr>
            <a:r>
              <a:rPr lang="en-US" dirty="0" smtClean="0">
                <a:solidFill>
                  <a:schemeClr val="tx1"/>
                </a:solidFill>
                <a:latin typeface="Times New Roman" pitchFamily="18" charset="0"/>
                <a:cs typeface="Times New Roman" pitchFamily="18" charset="0"/>
              </a:rPr>
              <a:t>Most pediatricians apply these milestones in checking whether the child is developing </a:t>
            </a:r>
          </a:p>
          <a:p>
            <a:pPr algn="l">
              <a:buFont typeface="Arial" pitchFamily="34" charset="0"/>
              <a:buChar char="•"/>
            </a:pPr>
            <a:r>
              <a:rPr lang="en-US" dirty="0" smtClean="0">
                <a:solidFill>
                  <a:schemeClr val="tx1"/>
                </a:solidFill>
                <a:latin typeface="Times New Roman" pitchFamily="18" charset="0"/>
                <a:cs typeface="Times New Roman" pitchFamily="18" charset="0"/>
              </a:rPr>
              <a:t>Every milestone is evidence at specific age levels </a:t>
            </a:r>
          </a:p>
          <a:p>
            <a:pPr algn="l">
              <a:buFont typeface="Arial" pitchFamily="34" charset="0"/>
              <a:buChar char="•"/>
            </a:pPr>
            <a:r>
              <a:rPr lang="en-US" dirty="0" smtClean="0">
                <a:solidFill>
                  <a:schemeClr val="tx1"/>
                </a:solidFill>
                <a:latin typeface="Times New Roman" pitchFamily="18" charset="0"/>
                <a:cs typeface="Times New Roman" pitchFamily="18" charset="0"/>
              </a:rPr>
              <a:t>Development milestones make every child to have a unique character</a:t>
            </a:r>
          </a:p>
          <a:p>
            <a:pPr algn="l"/>
            <a:endParaRPr lang="en-US" dirty="0" smtClean="0"/>
          </a:p>
          <a:p>
            <a:pPr algn="l"/>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None/>
            </a:pPr>
            <a:r>
              <a:rPr lang="en-US" dirty="0" smtClean="0">
                <a:latin typeface="Times New Roman" pitchFamily="18" charset="0"/>
                <a:cs typeface="Times New Roman" pitchFamily="18" charset="0"/>
              </a:rPr>
              <a:t>Development milestone for intellectual disability  is different in the following ways: </a:t>
            </a:r>
          </a:p>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children show mental retardation</a:t>
            </a:r>
          </a:p>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low level of reasoning</a:t>
            </a:r>
          </a:p>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they have difficulties in solving problems </a:t>
            </a:r>
          </a:p>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they need self help skills </a:t>
            </a:r>
          </a:p>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they have deficit in social skills</a:t>
            </a:r>
          </a:p>
          <a:p>
            <a:pPr>
              <a:buNone/>
            </a:pPr>
            <a:endParaRPr lang="en-US" dirty="0" smtClean="0">
              <a:latin typeface="Times New Roman" pitchFamily="18" charset="0"/>
              <a:cs typeface="Times New Roman" pitchFamily="18" charset="0"/>
            </a:endParaRPr>
          </a:p>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 </a:t>
            </a:r>
          </a:p>
          <a:p>
            <a:pPr>
              <a:buNone/>
            </a:pPr>
            <a:r>
              <a:rPr lang="en-US" dirty="0"/>
              <a:t> </a:t>
            </a: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Development Milestones for Intellectual Stabil</a:t>
            </a:r>
            <a:r>
              <a:rPr lang="en-US" dirty="0" smtClean="0"/>
              <a:t>ities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Intellectual disability is also known as mental retardation</a:t>
            </a:r>
          </a:p>
          <a:p>
            <a:r>
              <a:rPr lang="en-US" dirty="0" smtClean="0"/>
              <a:t>The student has below average intelligence</a:t>
            </a:r>
          </a:p>
          <a:p>
            <a:r>
              <a:rPr lang="en-US" dirty="0" smtClean="0"/>
              <a:t>Students show lack of skills  required for day to day living (</a:t>
            </a:r>
            <a:r>
              <a:rPr lang="en-US" dirty="0" smtClean="0"/>
              <a:t>Smith, ,. M., &amp; Kemp, 2018</a:t>
            </a:r>
            <a:endParaRPr lang="en-US" dirty="0" smtClean="0"/>
          </a:p>
          <a:p>
            <a:r>
              <a:rPr lang="en-US" dirty="0" smtClean="0"/>
              <a:t>Intellectual disability ranges from mild to severe</a:t>
            </a:r>
          </a:p>
          <a:p>
            <a:r>
              <a:rPr lang="en-US" dirty="0" smtClean="0"/>
              <a:t>Students have a slow rate of learning</a:t>
            </a:r>
          </a:p>
          <a:p>
            <a:endParaRPr lang="en-US" dirty="0" smtClean="0"/>
          </a:p>
        </p:txBody>
      </p:sp>
      <p:sp>
        <p:nvSpPr>
          <p:cNvPr id="2" name="Title 1"/>
          <p:cNvSpPr>
            <a:spLocks noGrp="1"/>
          </p:cNvSpPr>
          <p:nvPr>
            <p:ph type="title"/>
          </p:nvPr>
        </p:nvSpPr>
        <p:spPr/>
        <p:txBody>
          <a:bodyPr/>
          <a:lstStyle/>
          <a:p>
            <a:r>
              <a:rPr lang="en-US" dirty="0" smtClean="0"/>
              <a:t>Signs of intellectual disabilities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main cause of learning disability in children is still unknown. However, some studies point out the following factors:</a:t>
            </a:r>
          </a:p>
          <a:p>
            <a:r>
              <a:rPr lang="en-US" dirty="0" smtClean="0"/>
              <a:t>Genetic factors </a:t>
            </a:r>
          </a:p>
          <a:p>
            <a:r>
              <a:rPr lang="en-US" dirty="0" smtClean="0"/>
              <a:t>Brain infection or injury</a:t>
            </a:r>
          </a:p>
          <a:p>
            <a:r>
              <a:rPr lang="en-US" dirty="0" smtClean="0"/>
              <a:t>Damage of the brain before or after birth which are seen through</a:t>
            </a:r>
          </a:p>
          <a:p>
            <a:pPr lvl="1"/>
            <a:r>
              <a:rPr lang="en-US" dirty="0" smtClean="0"/>
              <a:t>Fragile X syndrome</a:t>
            </a:r>
          </a:p>
          <a:p>
            <a:pPr lvl="1"/>
            <a:r>
              <a:rPr lang="en-US" dirty="0" smtClean="0"/>
              <a:t>Down syndrome</a:t>
            </a:r>
          </a:p>
          <a:p>
            <a:pPr lvl="1"/>
            <a:r>
              <a:rPr lang="en-US" dirty="0" smtClean="0"/>
              <a:t>Cerebral palsy</a:t>
            </a:r>
          </a:p>
        </p:txBody>
      </p:sp>
      <p:sp>
        <p:nvSpPr>
          <p:cNvPr id="2" name="Title 1"/>
          <p:cNvSpPr>
            <a:spLocks noGrp="1"/>
          </p:cNvSpPr>
          <p:nvPr>
            <p:ph type="title"/>
          </p:nvPr>
        </p:nvSpPr>
        <p:spPr/>
        <p:txBody>
          <a:bodyPr/>
          <a:lstStyle/>
          <a:p>
            <a:r>
              <a:rPr lang="en-US" dirty="0" smtClean="0"/>
              <a:t>Learning Disability</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latin typeface="Times New Roman" pitchFamily="18" charset="0"/>
                <a:cs typeface="Times New Roman" pitchFamily="18" charset="0"/>
              </a:rPr>
              <a:t>The milestones can be identified through the following:</a:t>
            </a:r>
          </a:p>
          <a:p>
            <a:r>
              <a:rPr lang="en-US" dirty="0" smtClean="0">
                <a:latin typeface="Times New Roman" pitchFamily="18" charset="0"/>
                <a:cs typeface="Times New Roman" pitchFamily="18" charset="0"/>
              </a:rPr>
              <a:t>Students have low ability to recognize differences among people (</a:t>
            </a:r>
            <a:r>
              <a:rPr lang="en-US" dirty="0" smtClean="0"/>
              <a:t>Smith, ,. M., &amp; Kemp, 2018)</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Students find it hard to imitate gestures and actions given by their teachers</a:t>
            </a:r>
          </a:p>
          <a:p>
            <a:r>
              <a:rPr lang="en-US" dirty="0" smtClean="0">
                <a:latin typeface="Times New Roman" pitchFamily="18" charset="0"/>
                <a:cs typeface="Times New Roman" pitchFamily="18" charset="0"/>
              </a:rPr>
              <a:t>Students have low ability to follow instructions </a:t>
            </a:r>
          </a:p>
          <a:p>
            <a:r>
              <a:rPr lang="en-US" dirty="0" smtClean="0">
                <a:latin typeface="Times New Roman" pitchFamily="18" charset="0"/>
                <a:cs typeface="Times New Roman" pitchFamily="18" charset="0"/>
              </a:rPr>
              <a:t>Students find it hard to retell the stories from books  with the required accuracy</a:t>
            </a:r>
          </a:p>
          <a:p>
            <a:r>
              <a:rPr lang="en-US" dirty="0" smtClean="0">
                <a:latin typeface="Times New Roman" pitchFamily="18" charset="0"/>
                <a:cs typeface="Times New Roman" pitchFamily="18" charset="0"/>
              </a:rPr>
              <a:t>Students cannot sort objects by using single characteristics </a:t>
            </a:r>
          </a:p>
          <a:p>
            <a:pPr>
              <a:buNone/>
            </a:pPr>
            <a:endParaRPr lang="en-US" dirty="0" smtClean="0"/>
          </a:p>
          <a:p>
            <a:pPr>
              <a:buNone/>
            </a:pPr>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Development milestones in students with learning disabi</a:t>
            </a:r>
            <a:r>
              <a:rPr lang="en-US" dirty="0" smtClean="0"/>
              <a:t>lities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Students have reading problems. </a:t>
            </a:r>
          </a:p>
          <a:p>
            <a:r>
              <a:rPr lang="en-US" dirty="0" smtClean="0">
                <a:latin typeface="Times New Roman" pitchFamily="18" charset="0"/>
                <a:cs typeface="Times New Roman" pitchFamily="18" charset="0"/>
              </a:rPr>
              <a:t>Spelling difficulties  due low spelling potential </a:t>
            </a:r>
          </a:p>
          <a:p>
            <a:r>
              <a:rPr lang="en-US" dirty="0" smtClean="0">
                <a:latin typeface="Times New Roman" pitchFamily="18" charset="0"/>
                <a:cs typeface="Times New Roman" pitchFamily="18" charset="0"/>
              </a:rPr>
              <a:t>Low vocabulary development</a:t>
            </a:r>
          </a:p>
          <a:p>
            <a:r>
              <a:rPr lang="en-US" dirty="0" smtClean="0">
                <a:latin typeface="Times New Roman" pitchFamily="18" charset="0"/>
                <a:cs typeface="Times New Roman" pitchFamily="18" charset="0"/>
              </a:rPr>
              <a:t>Students find it hard to use the classroom tools such books and pens in the most appropriate way</a:t>
            </a:r>
          </a:p>
          <a:p>
            <a:r>
              <a:rPr lang="en-US" dirty="0" smtClean="0">
                <a:latin typeface="Times New Roman" pitchFamily="18" charset="0"/>
                <a:cs typeface="Times New Roman" pitchFamily="18" charset="0"/>
              </a:rPr>
              <a:t>Student show low concentration span</a:t>
            </a:r>
          </a:p>
          <a:p>
            <a:r>
              <a:rPr lang="en-US" dirty="0" smtClean="0">
                <a:latin typeface="Times New Roman" pitchFamily="18" charset="0"/>
                <a:cs typeface="Times New Roman" pitchFamily="18" charset="0"/>
              </a:rPr>
              <a:t>Students cannot explain how and why things happen</a:t>
            </a:r>
          </a:p>
          <a:p>
            <a:endParaRPr lang="en-US" dirty="0" smtClean="0"/>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There low attention span whereby students get tired and sometimes sleep in in the middle of lessons</a:t>
            </a:r>
          </a:p>
          <a:p>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Emotional disabilities are indicated through the way students interact with each other in class and out side class (</a:t>
            </a:r>
            <a:r>
              <a:rPr lang="en-US" dirty="0" smtClean="0"/>
              <a:t>Natan</a:t>
            </a:r>
            <a:r>
              <a:rPr lang="en-US" dirty="0" smtClean="0"/>
              <a:t>. 2018).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Students with emotional disabilities depict the following development milestones:</a:t>
            </a:r>
          </a:p>
          <a:p>
            <a:pPr lvl="1"/>
            <a:r>
              <a:rPr lang="en-US" dirty="0" smtClean="0">
                <a:latin typeface="Times New Roman" pitchFamily="18" charset="0"/>
                <a:cs typeface="Times New Roman" pitchFamily="18" charset="0"/>
              </a:rPr>
              <a:t>difficulties in making friends</a:t>
            </a:r>
          </a:p>
          <a:p>
            <a:pPr lvl="1"/>
            <a:r>
              <a:rPr lang="en-US" dirty="0" smtClean="0">
                <a:latin typeface="Times New Roman" pitchFamily="18" charset="0"/>
                <a:cs typeface="Times New Roman" pitchFamily="18" charset="0"/>
              </a:rPr>
              <a:t>Difficulties in sharing ideas in class</a:t>
            </a:r>
          </a:p>
          <a:p>
            <a:pPr lvl="1"/>
            <a:r>
              <a:rPr lang="en-US" dirty="0" smtClean="0">
                <a:latin typeface="Times New Roman" pitchFamily="18" charset="0"/>
                <a:cs typeface="Times New Roman" pitchFamily="18" charset="0"/>
              </a:rPr>
              <a:t>Have low self-esteem</a:t>
            </a:r>
          </a:p>
          <a:p>
            <a:pPr lvl="1"/>
            <a:r>
              <a:rPr lang="en-US" dirty="0" smtClean="0">
                <a:latin typeface="Times New Roman" pitchFamily="18" charset="0"/>
                <a:cs typeface="Times New Roman" pitchFamily="18" charset="0"/>
              </a:rPr>
              <a:t>They have difficulties in paying attention in class</a:t>
            </a:r>
          </a:p>
          <a:p>
            <a:pPr lvl="1"/>
            <a:r>
              <a:rPr lang="en-US" dirty="0" smtClean="0">
                <a:latin typeface="Times New Roman" pitchFamily="18" charset="0"/>
                <a:cs typeface="Times New Roman" pitchFamily="18" charset="0"/>
              </a:rPr>
              <a:t>Students have low ability of facing life-long challenges</a:t>
            </a:r>
          </a:p>
          <a:p>
            <a:endParaRPr lang="en-US" dirty="0" smtClean="0"/>
          </a:p>
          <a:p>
            <a:endParaRPr lang="en-US" dirty="0" smtClean="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Development milestones in Students with Emotional Disabilities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Students lack emotional awareness which should be seen through failure to recognize and understand their own feelings and actions </a:t>
            </a:r>
          </a:p>
          <a:p>
            <a:r>
              <a:rPr lang="en-US" dirty="0" smtClean="0">
                <a:latin typeface="Times New Roman" pitchFamily="18" charset="0"/>
                <a:cs typeface="Times New Roman" pitchFamily="18" charset="0"/>
              </a:rPr>
              <a:t>Students do not understand how their own feelings affect others </a:t>
            </a:r>
            <a:r>
              <a:rPr lang="en-US" dirty="0" smtClean="0"/>
              <a:t> (Millcreek Behavioral Health. 2018). </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Students lack the sense of self-regulation</a:t>
            </a:r>
          </a:p>
          <a:p>
            <a:pPr lvl="1"/>
            <a:r>
              <a:rPr lang="en-US" dirty="0" smtClean="0">
                <a:latin typeface="Times New Roman" pitchFamily="18" charset="0"/>
                <a:cs typeface="Times New Roman" pitchFamily="18" charset="0"/>
              </a:rPr>
              <a:t>They cannot express their feelings and thoughts in an appropriate manner.</a:t>
            </a:r>
          </a:p>
          <a:p>
            <a:pPr>
              <a:buNone/>
            </a:pPr>
            <a:endParaRPr lang="en-US" dirty="0" smtClean="0"/>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Emotional and behavioral developments commences in the earliest stage of an individual’s life</a:t>
            </a:r>
          </a:p>
          <a:p>
            <a:r>
              <a:rPr lang="en-US" dirty="0" smtClean="0">
                <a:latin typeface="Times New Roman" pitchFamily="18" charset="0"/>
                <a:cs typeface="Times New Roman" pitchFamily="18" charset="0"/>
              </a:rPr>
              <a:t>It can be enhanced through social interactions with adults who have the skills of improving emotional performance</a:t>
            </a:r>
          </a:p>
          <a:p>
            <a:r>
              <a:rPr lang="en-US" dirty="0" smtClean="0">
                <a:latin typeface="Times New Roman" pitchFamily="18" charset="0"/>
                <a:cs typeface="Times New Roman" pitchFamily="18" charset="0"/>
              </a:rPr>
              <a:t>In the life of an infancy, parents play the major role in enhancing emotional performance through the following action:</a:t>
            </a:r>
          </a:p>
          <a:p>
            <a:pPr lvl="1"/>
            <a:r>
              <a:rPr lang="en-US" dirty="0" smtClean="0">
                <a:latin typeface="Times New Roman" pitchFamily="18" charset="0"/>
                <a:cs typeface="Times New Roman" pitchFamily="18" charset="0"/>
              </a:rPr>
              <a:t>Teaching infants how to recognize voices</a:t>
            </a:r>
          </a:p>
          <a:p>
            <a:pPr lvl="1"/>
            <a:r>
              <a:rPr lang="en-US" dirty="0" smtClean="0">
                <a:latin typeface="Times New Roman" pitchFamily="18" charset="0"/>
                <a:cs typeface="Times New Roman" pitchFamily="18" charset="0"/>
              </a:rPr>
              <a:t>Teaching them how to point direction </a:t>
            </a:r>
          </a:p>
        </p:txBody>
      </p:sp>
      <p:sp>
        <p:nvSpPr>
          <p:cNvPr id="2" name="Title 1"/>
          <p:cNvSpPr>
            <a:spLocks noGrp="1"/>
          </p:cNvSpPr>
          <p:nvPr>
            <p:ph type="title"/>
          </p:nvPr>
        </p:nvSpPr>
        <p:spPr/>
        <p:txBody>
          <a:bodyPr>
            <a:normAutofit/>
          </a:bodyPr>
          <a:lstStyle/>
          <a:p>
            <a:r>
              <a:rPr lang="en-US" sz="4000" dirty="0" smtClean="0">
                <a:latin typeface="Times New Roman" pitchFamily="18" charset="0"/>
                <a:cs typeface="Times New Roman" pitchFamily="18" charset="0"/>
              </a:rPr>
              <a:t>Cont’</a:t>
            </a:r>
            <a:endParaRPr lang="en-US" sz="4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latin typeface="Times New Roman" pitchFamily="18" charset="0"/>
                <a:cs typeface="Times New Roman" pitchFamily="18" charset="0"/>
              </a:rPr>
              <a:t>Students with physical disabilities depict the following characteristics:</a:t>
            </a:r>
          </a:p>
          <a:p>
            <a:r>
              <a:rPr lang="en-US" dirty="0" smtClean="0">
                <a:latin typeface="Times New Roman" pitchFamily="18" charset="0"/>
                <a:cs typeface="Times New Roman" pitchFamily="18" charset="0"/>
              </a:rPr>
              <a:t>Miss significant physical and motor milestones</a:t>
            </a:r>
          </a:p>
          <a:p>
            <a:r>
              <a:rPr lang="en-US" dirty="0" smtClean="0">
                <a:latin typeface="Times New Roman" pitchFamily="18" charset="0"/>
                <a:cs typeface="Times New Roman" pitchFamily="18" charset="0"/>
              </a:rPr>
              <a:t>Have signs of development delays</a:t>
            </a:r>
          </a:p>
          <a:p>
            <a:r>
              <a:rPr lang="en-US" dirty="0" smtClean="0">
                <a:latin typeface="Times New Roman" pitchFamily="18" charset="0"/>
                <a:cs typeface="Times New Roman" pitchFamily="18" charset="0"/>
              </a:rPr>
              <a:t>Students have difficulties in holding significant learning tools</a:t>
            </a:r>
          </a:p>
          <a:p>
            <a:r>
              <a:rPr lang="en-US" dirty="0" smtClean="0">
                <a:latin typeface="Times New Roman" pitchFamily="18" charset="0"/>
                <a:cs typeface="Times New Roman" pitchFamily="18" charset="0"/>
              </a:rPr>
              <a:t>Students may have poor balance or stumbles frequently</a:t>
            </a:r>
          </a:p>
          <a:p>
            <a:r>
              <a:rPr lang="en-US" dirty="0" smtClean="0">
                <a:latin typeface="Times New Roman" pitchFamily="18" charset="0"/>
                <a:cs typeface="Times New Roman" pitchFamily="18" charset="0"/>
              </a:rPr>
              <a:t>Students find it difficult to engage in games that require thorough body involvement </a:t>
            </a:r>
          </a:p>
          <a:p>
            <a:endParaRPr lang="en-US" dirty="0"/>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Development milestones among students with physical disabilities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latin typeface="Times New Roman" pitchFamily="18" charset="0"/>
                <a:cs typeface="Times New Roman" pitchFamily="18" charset="0"/>
              </a:rPr>
              <a:t>These are some of the causes of physical disabilities among students:</a:t>
            </a:r>
          </a:p>
          <a:p>
            <a:r>
              <a:rPr lang="en-US" dirty="0" smtClean="0">
                <a:latin typeface="Times New Roman" pitchFamily="18" charset="0"/>
                <a:cs typeface="Times New Roman" pitchFamily="18" charset="0"/>
              </a:rPr>
              <a:t>prenatal care through genetic  inheritance</a:t>
            </a:r>
          </a:p>
          <a:p>
            <a:r>
              <a:rPr lang="en-US" dirty="0" smtClean="0">
                <a:latin typeface="Times New Roman" pitchFamily="18" charset="0"/>
                <a:cs typeface="Times New Roman" pitchFamily="18" charset="0"/>
              </a:rPr>
              <a:t>Family patterns</a:t>
            </a:r>
          </a:p>
          <a:p>
            <a:r>
              <a:rPr lang="en-US" dirty="0" smtClean="0">
                <a:latin typeface="Times New Roman" pitchFamily="18" charset="0"/>
                <a:cs typeface="Times New Roman" pitchFamily="18" charset="0"/>
              </a:rPr>
              <a:t>Prematurity birth </a:t>
            </a:r>
          </a:p>
          <a:p>
            <a:r>
              <a:rPr lang="en-US" dirty="0" smtClean="0">
                <a:latin typeface="Times New Roman" pitchFamily="18" charset="0"/>
                <a:cs typeface="Times New Roman" pitchFamily="18" charset="0"/>
              </a:rPr>
              <a:t>Family composition and family lifestyles</a:t>
            </a:r>
          </a:p>
          <a:p>
            <a:r>
              <a:rPr lang="en-US" dirty="0" smtClean="0">
                <a:latin typeface="Times New Roman" pitchFamily="18" charset="0"/>
                <a:cs typeface="Times New Roman" pitchFamily="18" charset="0"/>
              </a:rPr>
              <a:t>Delays in development of some parts of the body</a:t>
            </a: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Causes of Physical disabilities among the students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latin typeface="Times New Roman" pitchFamily="18" charset="0"/>
                <a:cs typeface="Times New Roman" pitchFamily="18" charset="0"/>
              </a:rPr>
              <a:t>Autism disorders are displayed through the following characteristics:	</a:t>
            </a:r>
          </a:p>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Difficulties in social interactions</a:t>
            </a:r>
          </a:p>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challenges in communication ability</a:t>
            </a:r>
          </a:p>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tendency to get involved in repetitive behaviors</a:t>
            </a:r>
          </a:p>
          <a:p>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Development milestones among students with Autism Disorders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Autism exists in the following forms:</a:t>
            </a:r>
          </a:p>
          <a:p>
            <a:pPr lvl="1"/>
            <a:r>
              <a:rPr lang="en-US" sz="3200" dirty="0" smtClean="0">
                <a:latin typeface="Times New Roman" pitchFamily="18" charset="0"/>
                <a:cs typeface="Times New Roman" pitchFamily="18" charset="0"/>
              </a:rPr>
              <a:t>Autistic disorders</a:t>
            </a:r>
          </a:p>
          <a:p>
            <a:pPr lvl="1"/>
            <a:r>
              <a:rPr lang="en-US" sz="3200" dirty="0" smtClean="0">
                <a:latin typeface="Times New Roman" pitchFamily="18" charset="0"/>
                <a:cs typeface="Times New Roman" pitchFamily="18" charset="0"/>
              </a:rPr>
              <a:t>Aspergers</a:t>
            </a:r>
            <a:r>
              <a:rPr lang="en-US" sz="3200" dirty="0" smtClean="0">
                <a:latin typeface="Times New Roman" pitchFamily="18" charset="0"/>
                <a:cs typeface="Times New Roman" pitchFamily="18" charset="0"/>
              </a:rPr>
              <a:t> syndrome</a:t>
            </a:r>
          </a:p>
          <a:p>
            <a:pPr lvl="1"/>
            <a:r>
              <a:rPr lang="en-US" sz="3200" dirty="0" smtClean="0">
                <a:latin typeface="Times New Roman" pitchFamily="18" charset="0"/>
                <a:cs typeface="Times New Roman" pitchFamily="18" charset="0"/>
              </a:rPr>
              <a:t>Pervasive development disorder </a:t>
            </a:r>
          </a:p>
          <a:p>
            <a:endParaRPr lang="en-US" dirty="0"/>
          </a:p>
        </p:txBody>
      </p:sp>
      <p:sp>
        <p:nvSpPr>
          <p:cNvPr id="2" name="Title 1"/>
          <p:cNvSpPr>
            <a:spLocks noGrp="1"/>
          </p:cNvSpPr>
          <p:nvPr>
            <p:ph type="title"/>
          </p:nvPr>
        </p:nvSpPr>
        <p:spPr/>
        <p:txBody>
          <a:bodyPr>
            <a:normAutofit/>
          </a:bodyPr>
          <a:lstStyle/>
          <a:p>
            <a:r>
              <a:rPr lang="en-US" sz="4000" dirty="0" smtClean="0">
                <a:latin typeface="Times New Roman" pitchFamily="18" charset="0"/>
                <a:cs typeface="Times New Roman" pitchFamily="18" charset="0"/>
              </a:rPr>
              <a:t>Cont’</a:t>
            </a:r>
            <a:endParaRPr lang="en-US" sz="4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latin typeface="Times New Roman" pitchFamily="18" charset="0"/>
                <a:cs typeface="Times New Roman" pitchFamily="18" charset="0"/>
              </a:rPr>
              <a:t>The following are signs:</a:t>
            </a:r>
          </a:p>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learning problems</a:t>
            </a:r>
          </a:p>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students have attention deficit</a:t>
            </a:r>
          </a:p>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students show epileptic signs</a:t>
            </a:r>
          </a:p>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students have dyspraxia</a:t>
            </a:r>
          </a:p>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depressions</a:t>
            </a:r>
          </a:p>
        </p:txBody>
      </p:sp>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Symptoms of milestone development among the students with Autism</a:t>
            </a:r>
            <a:endParaRPr lang="en-US"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buNone/>
            </a:pPr>
            <a:r>
              <a:rPr lang="en-US" dirty="0" smtClean="0"/>
              <a:t>			 </a:t>
            </a:r>
            <a:r>
              <a:rPr lang="en-US" b="1" dirty="0"/>
              <a:t>Works Cited</a:t>
            </a:r>
          </a:p>
          <a:p>
            <a:r>
              <a:rPr lang="en-US" dirty="0"/>
              <a:t> Millcreek Behavioral Health. (2018). </a:t>
            </a:r>
            <a:r>
              <a:rPr lang="en-US" i="1" dirty="0"/>
              <a:t>Causes &amp; Effects of Intellectual Developmental Disorder.</a:t>
            </a:r>
            <a:r>
              <a:rPr lang="en-US" dirty="0"/>
              <a:t> Retrieved May 2, 2018, from http://www.millcreekofmagee.com/disorders/intellectual-disability/signs-causes-symptoms</a:t>
            </a:r>
          </a:p>
          <a:p>
            <a:r>
              <a:rPr lang="en-US" dirty="0"/>
              <a:t>Natan</a:t>
            </a:r>
            <a:r>
              <a:rPr lang="en-US" dirty="0"/>
              <a:t>. (2018). </a:t>
            </a:r>
            <a:r>
              <a:rPr lang="en-US" i="1" dirty="0"/>
              <a:t>9 important developmental milestones for your child with special needs.</a:t>
            </a:r>
            <a:r>
              <a:rPr lang="en-US" dirty="0"/>
              <a:t> Retrieved May 2, 2018, from https://www.friendshipcircle.org/blog/2012/06/01/9-developmental-milestones-for-your-special-need-child/</a:t>
            </a:r>
          </a:p>
          <a:p>
            <a:r>
              <a:rPr lang="en-US" dirty="0"/>
              <a:t>Smith, ,. M., &amp; Kemp, </a:t>
            </a:r>
            <a:r>
              <a:rPr lang="en-US" dirty="0"/>
              <a:t>i</a:t>
            </a:r>
            <a:r>
              <a:rPr lang="en-US" dirty="0"/>
              <a:t>. (2018, March). </a:t>
            </a:r>
            <a:r>
              <a:rPr lang="en-US" i="1" dirty="0"/>
              <a:t>Learning Disabilities and Disorders.</a:t>
            </a:r>
            <a:r>
              <a:rPr lang="en-US" dirty="0"/>
              <a:t> Retrieved May 2, 2018, from https://www.helpguide.org/articles/autism-learning-disabilities/learning-disabilities-and-disorders.htm</a:t>
            </a:r>
          </a:p>
          <a:p>
            <a:r>
              <a:rPr lang="en-US" dirty="0"/>
              <a:t> </a:t>
            </a:r>
          </a:p>
          <a:p>
            <a:pPr>
              <a:buNone/>
            </a:pPr>
            <a:endParaRPr lang="en-US" dirty="0"/>
          </a:p>
        </p:txBody>
      </p:sp>
      <p:sp>
        <p:nvSpPr>
          <p:cNvPr id="2" name="Title 1"/>
          <p:cNvSpPr>
            <a:spLocks noGrp="1"/>
          </p:cNvSpPr>
          <p:nvPr>
            <p:ph type="title"/>
          </p:nvPr>
        </p:nvSpPr>
        <p:spPr/>
        <p:txBody>
          <a:bodyPr/>
          <a:lstStyle/>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124</TotalTime>
  <Words>810</Words>
  <Application>Microsoft Office PowerPoint</Application>
  <PresentationFormat>On-screen Show (4:3)</PresentationFormat>
  <Paragraphs>114</Paragraphs>
  <Slides>17</Slides>
  <Notes>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Concourse</vt:lpstr>
      <vt:lpstr>Development Milestones</vt:lpstr>
      <vt:lpstr>Development Milestones</vt:lpstr>
      <vt:lpstr>Development Milestones for Intellectual Stabilities</vt:lpstr>
      <vt:lpstr>Signs of intellectual disabilities</vt:lpstr>
      <vt:lpstr>Learning Disability</vt:lpstr>
      <vt:lpstr>Development milestones in students with learning disabilities</vt:lpstr>
      <vt:lpstr>Cont’</vt:lpstr>
      <vt:lpstr>Cont’</vt:lpstr>
      <vt:lpstr>Development milestones in Students with Emotional Disabilities</vt:lpstr>
      <vt:lpstr>Cont’</vt:lpstr>
      <vt:lpstr>Cont’</vt:lpstr>
      <vt:lpstr>Development milestones among students with physical disabilities</vt:lpstr>
      <vt:lpstr>Causes of Physical disabilities among the students</vt:lpstr>
      <vt:lpstr>Development milestones among students with Autism Disorders </vt:lpstr>
      <vt:lpstr>Cont’</vt:lpstr>
      <vt:lpstr>Symptoms of milestone development among the students with Autism</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Milestones</dc:title>
  <dc:creator>SAM</dc:creator>
  <cp:lastModifiedBy>SAM</cp:lastModifiedBy>
  <cp:revision>14</cp:revision>
  <dcterms:created xsi:type="dcterms:W3CDTF">2018-05-02T18:01:57Z</dcterms:created>
  <dcterms:modified xsi:type="dcterms:W3CDTF">2018-05-02T20:06:37Z</dcterms:modified>
</cp:coreProperties>
</file>